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7" r:id="rId9"/>
    <p:sldId id="26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5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D8DDE-F0C3-4C25-B8C3-240AC2128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6B4BA-41EC-48D0-A28C-BE3091352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81B05-B985-400A-813C-D5191F7D2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5F0CE-A11B-441C-9D9C-8B4D3261D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3241F-8D2D-40CC-B7BD-98BE05365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6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C7BF5-A2EC-4A73-AF5F-F43D2B674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F0666F-1C7E-422A-882A-EFAA9B642D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8A74C-01A8-4A8F-A74D-A7E4ED7A1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03510-BCC2-49C7-AC5C-59CDDE8DA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9006F-FE29-4D08-9272-061FBF81E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0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1B7C91-3DA0-4925-BF2D-5966E9A14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4EC6A-2E0D-4CD6-9A5A-1D82220D0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3E829-7CD7-4CAC-8DFF-9C242F35D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74AFE-6BFE-42E8-9EFC-C208C165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45A77-5A33-4FBB-826E-79E92D275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63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454A6-5CF6-4B7C-B8F2-8374E7B3C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4C6CA-CDEB-4ABA-9501-DD7BD1A55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8E8C5-4C41-4A72-96CD-5F87FF495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07256-7619-43A6-B4F4-42013C2E9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C4DC8-F8A6-41DE-AC21-672B14FE9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6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4A5CB-4059-4256-A6F0-770B582C3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9CD39-A6DF-4721-85DE-CBFC04449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EA86E-C508-49E4-8B26-C6E40D7F5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58301-4D69-4F3B-A82C-AAEAE4C6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38404-55D2-4FC1-8008-2153187CB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0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C3726-458D-4CF9-B279-D006E77D3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74FB5-24C5-46F5-8BB3-9D52C6DE09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1FDD9-5798-451C-AF1C-5F79D1DB4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8C978-A0EA-4A90-8023-D7E6EEEBC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918C3C-3432-4B61-AAF7-77900A42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23BEB-6A9C-41DD-AF52-D5CBA354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731D2-8ACC-413E-88E1-391C0000B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1C99F-8E39-4F44-A694-569331EA5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15329-9852-421D-90B1-F1D7CA4FD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228D63-1695-4009-B725-0486612DF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BDBC62-9D29-45A6-B8FA-050716EFC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5B0CDA-DDA4-4353-B82D-45ACEDFB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C8B88A-445B-4F4B-92F6-F1B41C01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84ED12-B15C-49A0-9814-0CE44823F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0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5D15-A0A7-4C47-9702-F6F0621E0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DB83F6-1A4B-424B-BED8-67612E31D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D0D54-A281-471E-8891-B234CD64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8A88B-22D7-49F8-842A-92BB8D254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7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004788-E857-4A21-936B-AC42BEE22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BC68B-906C-45FD-8183-0B953B0A2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0EB4F-45D5-49C2-9720-078025631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8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5F657-1102-4BF5-AE23-0C5C442A2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FCB88-30A0-4651-BF4F-BC27D6258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53A89-BE54-442C-9291-CF4762E15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DA4E5-5191-476F-AD47-ECCBE658E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6F892-B457-486B-BD1C-889F509E1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8C05A-1B51-4AB6-9D47-59DAB9DF1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1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AD8B7-E726-4CE9-A9AD-B8A9E607D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D9E03D-714C-438B-9103-7763EC6E4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013F2-AA12-4D56-A390-DE30C4CEE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F7A91-DB5B-4D97-9A99-26F000A7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94E39-14D3-43B6-8BD0-FBFC866E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BF824-2030-4D67-9EFD-CAC86771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9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971DC-CCF1-4AAD-9406-AF3E8EF14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FD2B9-0448-4B29-8EB1-985F40B41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F173A-D308-4531-98AA-6A6F9C6AC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C2D59-A5AD-4A04-8FD3-F1C915E331D2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955D1-3DFB-48CF-9E56-3ED81C7000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C3F3C-0116-4E70-BC49-353A6ACAA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AD263-859B-4016-8D1B-89D3595A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0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81EE9-0A5A-4F1B-9BC9-A53E32F14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60" y="1294484"/>
            <a:ext cx="10241280" cy="3960625"/>
          </a:xfrm>
        </p:spPr>
        <p:txBody>
          <a:bodyPr>
            <a:normAutofit fontScale="90000"/>
          </a:bodyPr>
          <a:lstStyle/>
          <a:p>
            <a:r>
              <a:rPr lang="en-US" dirty="0"/>
              <a:t>Burke Presbyterian</a:t>
            </a:r>
            <a:br>
              <a:rPr lang="en-US" dirty="0"/>
            </a:br>
            <a:r>
              <a:rPr lang="en-US" dirty="0"/>
              <a:t> and the </a:t>
            </a:r>
            <a:br>
              <a:rPr lang="en-US" dirty="0"/>
            </a:br>
            <a:r>
              <a:rPr lang="en-US" dirty="0"/>
              <a:t>Honor Foundation</a:t>
            </a:r>
            <a:br>
              <a:rPr lang="en-US" dirty="0"/>
            </a:br>
            <a:br>
              <a:rPr lang="en-US" dirty="0"/>
            </a:br>
            <a:r>
              <a:rPr lang="en-US" sz="4400" dirty="0"/>
              <a:t>Supporting Ukrainian grass-root defense work</a:t>
            </a:r>
            <a:br>
              <a:rPr lang="en-US" sz="4400" dirty="0"/>
            </a:br>
            <a:br>
              <a:rPr lang="en-US" sz="4400" dirty="0"/>
            </a:br>
            <a:r>
              <a:rPr lang="en-US" sz="2200" dirty="0"/>
              <a:t>(personal information redacted for online publication)</a:t>
            </a:r>
          </a:p>
        </p:txBody>
      </p:sp>
    </p:spTree>
    <p:extLst>
      <p:ext uri="{BB962C8B-B14F-4D97-AF65-F5344CB8AC3E}">
        <p14:creationId xmlns:p14="http://schemas.microsoft.com/office/powerpoint/2010/main" val="3761872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BEFDA-1245-4331-B619-A2761344F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now: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A9E54-76F7-441A-8CAA-B8FCB8253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situation in Ukraine remains critical:</a:t>
            </a:r>
          </a:p>
          <a:p>
            <a:pPr lvl="1"/>
            <a:r>
              <a:rPr lang="en-US" dirty="0"/>
              <a:t>Heavy losses and war weariness on the front lines.</a:t>
            </a:r>
          </a:p>
          <a:p>
            <a:pPr lvl="1"/>
            <a:r>
              <a:rPr lang="en-US" dirty="0"/>
              <a:t>Continued attacks on civilian areas and infrastructure (power, water).</a:t>
            </a:r>
          </a:p>
          <a:p>
            <a:pPr lvl="1"/>
            <a:r>
              <a:rPr lang="en-US" dirty="0"/>
              <a:t>Many civilian areas fully destroyed.</a:t>
            </a:r>
          </a:p>
          <a:p>
            <a:r>
              <a:rPr lang="en-US" dirty="0"/>
              <a:t>The Honor Foundation notes the following top needs, in all quantities:</a:t>
            </a:r>
          </a:p>
          <a:p>
            <a:pPr lvl="1"/>
            <a:r>
              <a:rPr lang="en-US" dirty="0"/>
              <a:t>Medical supplies: junctional tourniquets, tourniquets, chest seals, etc.</a:t>
            </a:r>
          </a:p>
          <a:p>
            <a:pPr lvl="1"/>
            <a:r>
              <a:rPr lang="en-US" dirty="0"/>
              <a:t>Basic needs: water filters, insect repellent.</a:t>
            </a:r>
          </a:p>
          <a:p>
            <a:r>
              <a:rPr lang="en-US" dirty="0"/>
              <a:t>Burke Presbyterian Church has earmarked $2,000 towards Ukraine.</a:t>
            </a:r>
          </a:p>
          <a:p>
            <a:r>
              <a:rPr lang="en-US" dirty="0"/>
              <a:t>[BPC Member] will provide $12,000 towards the collection.</a:t>
            </a:r>
          </a:p>
          <a:p>
            <a:r>
              <a:rPr lang="en-US" dirty="0"/>
              <a:t>Fathers Day collection starts tomorrow, aiming for a further $10,000. </a:t>
            </a:r>
          </a:p>
          <a:p>
            <a:r>
              <a:rPr lang="en-US" dirty="0"/>
              <a:t>We will apply for an NCP Global Mission Matching Grant for $5,000.</a:t>
            </a:r>
          </a:p>
          <a:p>
            <a:r>
              <a:rPr lang="en-US" dirty="0"/>
              <a:t>Supplies will be selected in July based on updated need and budget, and </a:t>
            </a:r>
            <a:br>
              <a:rPr lang="en-US" dirty="0"/>
            </a:br>
            <a:r>
              <a:rPr lang="en-US" dirty="0"/>
              <a:t>quickly purchased and shipped through existing channels.</a:t>
            </a:r>
          </a:p>
        </p:txBody>
      </p:sp>
    </p:spTree>
    <p:extLst>
      <p:ext uri="{BB962C8B-B14F-4D97-AF65-F5344CB8AC3E}">
        <p14:creationId xmlns:p14="http://schemas.microsoft.com/office/powerpoint/2010/main" val="383447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83C8-0493-4148-8352-AC3EF4E7A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DCC08-DD32-4490-A6E9-129C17547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Ukraine has been fighting back a full-scale Russian attack since 2022.</a:t>
            </a:r>
          </a:p>
          <a:p>
            <a:r>
              <a:rPr lang="en-US" dirty="0"/>
              <a:t>Critical supplies remain scarce and bureaucracy is slow.</a:t>
            </a:r>
          </a:p>
          <a:p>
            <a:r>
              <a:rPr lang="en-US" dirty="0"/>
              <a:t>Grass-roots efforts bridge the gaps left by large organizations.</a:t>
            </a:r>
          </a:p>
          <a:p>
            <a:r>
              <a:rPr lang="en-US" dirty="0"/>
              <a:t>The Honor Foundation, based in Odessa, has been delivering supplies to civilians and front lines since 2022.</a:t>
            </a:r>
            <a:br>
              <a:rPr lang="en-US" dirty="0"/>
            </a:br>
            <a:endParaRPr lang="en-US" dirty="0"/>
          </a:p>
          <a:p>
            <a:r>
              <a:rPr lang="en-US" dirty="0"/>
              <a:t>Burke Presbyterian has been supporting the Honor foundation’s work since 2023, building on [a member’s] support since 2022.</a:t>
            </a:r>
          </a:p>
          <a:p>
            <a:r>
              <a:rPr lang="en-US" dirty="0"/>
              <a:t>Father’s day collections </a:t>
            </a:r>
            <a:r>
              <a:rPr lang="en-US" dirty="0">
                <a:sym typeface="Wingdings" panose="05000000000000000000" pitchFamily="2" charset="2"/>
              </a:rPr>
              <a:t> medical supplies  Honor Foundation  front lines</a:t>
            </a:r>
            <a:endParaRPr lang="en-US" dirty="0"/>
          </a:p>
          <a:p>
            <a:r>
              <a:rPr lang="en-US" dirty="0"/>
              <a:t>2023: collected $11,120 </a:t>
            </a:r>
            <a:r>
              <a:rPr lang="en-US" dirty="0">
                <a:sym typeface="Wingdings" panose="05000000000000000000" pitchFamily="2" charset="2"/>
              </a:rPr>
              <a:t> ultrasound equipment</a:t>
            </a:r>
            <a:endParaRPr lang="en-US" dirty="0"/>
          </a:p>
          <a:p>
            <a:r>
              <a:rPr lang="en-US" dirty="0"/>
              <a:t>2024: collected $5,280 + $5,000 from Anton </a:t>
            </a:r>
            <a:r>
              <a:rPr lang="en-US" dirty="0">
                <a:sym typeface="Wingdings" panose="05000000000000000000" pitchFamily="2" charset="2"/>
              </a:rPr>
              <a:t> tourniquets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</a:t>
            </a:r>
            <a:r>
              <a:rPr lang="en-US" dirty="0"/>
              <a:t>NCP Global Mission grant $3,000 </a:t>
            </a:r>
            <a:r>
              <a:rPr lang="en-US" dirty="0">
                <a:sym typeface="Wingdings" panose="05000000000000000000" pitchFamily="2" charset="2"/>
              </a:rPr>
              <a:t> EKG machines and foot warmers</a:t>
            </a:r>
          </a:p>
          <a:p>
            <a:r>
              <a:rPr lang="en-US" dirty="0">
                <a:sym typeface="Wingdings" panose="05000000000000000000" pitchFamily="2" charset="2"/>
              </a:rPr>
              <a:t>2025: $14,000 pre-pledged, full collection starts Sunday, submitting NCPGM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8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F62D3-81F7-44B8-914C-1CE35D16C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Ukraine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5F02C-AD36-4BF0-8DF9-7A9C7D5F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138"/>
            <a:ext cx="7009504" cy="479032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Second biggest country in Europe, after Russia, 41 million people.</a:t>
            </a:r>
          </a:p>
          <a:p>
            <a:r>
              <a:rPr lang="en-US" dirty="0"/>
              <a:t>Part of USSR until it dissolved in 1991, but Russia continued to assert control of Ukraine.</a:t>
            </a:r>
          </a:p>
          <a:p>
            <a:r>
              <a:rPr lang="en-US" dirty="0"/>
              <a:t>In 2014, Ukraine decided to break ties with Russia, planning to join the EU and NATO.</a:t>
            </a:r>
          </a:p>
          <a:p>
            <a:r>
              <a:rPr lang="en-US" dirty="0"/>
              <a:t>Russia took Crimea and parts of Eastern Ukraine.</a:t>
            </a:r>
          </a:p>
          <a:p>
            <a:r>
              <a:rPr lang="en-US" dirty="0"/>
              <a:t>In 2022, Russia began a full-scale attack, </a:t>
            </a:r>
            <a:br>
              <a:rPr lang="en-US" dirty="0"/>
            </a:br>
            <a:r>
              <a:rPr lang="en-US" dirty="0"/>
              <a:t>initially focused on deposing the government.</a:t>
            </a:r>
          </a:p>
          <a:p>
            <a:r>
              <a:rPr lang="en-US" dirty="0"/>
              <a:t>Ukraine fought back with foreign aid, civilian recruits,</a:t>
            </a:r>
            <a:br>
              <a:rPr lang="en-US" dirty="0"/>
            </a:br>
            <a:r>
              <a:rPr lang="en-US" dirty="0"/>
              <a:t>and grass-roots supplies.</a:t>
            </a:r>
          </a:p>
          <a:p>
            <a:r>
              <a:rPr lang="en-US" dirty="0"/>
              <a:t>8 million left the country, 8 million displaced,</a:t>
            </a:r>
            <a:br>
              <a:rPr lang="en-US" dirty="0"/>
            </a:br>
            <a:r>
              <a:rPr lang="en-US" dirty="0"/>
              <a:t>80,000+ military dead, 400,000+ injured,</a:t>
            </a:r>
            <a:br>
              <a:rPr lang="en-US" dirty="0"/>
            </a:br>
            <a:r>
              <a:rPr lang="en-US" dirty="0"/>
              <a:t>13,000+ civilians dead, 31,000+ injured</a:t>
            </a:r>
          </a:p>
        </p:txBody>
      </p:sp>
      <p:pic>
        <p:nvPicPr>
          <p:cNvPr id="1026" name="Picture 2" descr="Europe. | Library of Congress">
            <a:extLst>
              <a:ext uri="{FF2B5EF4-FFF2-40B4-BE49-F238E27FC236}">
                <a16:creationId xmlns:a16="http://schemas.microsoft.com/office/drawing/2014/main" id="{FC0F12D4-85E3-4865-B6CD-6AE66B465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932" y="1492138"/>
            <a:ext cx="3989294" cy="471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4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8D00-AEDF-4E8D-A42C-E62876C83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A122D-4EC9-4454-95FE-084D8FF3E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 of many grass-roots organizations supporting the defense effort through volunteer work and international donations.</a:t>
            </a:r>
          </a:p>
          <a:p>
            <a:r>
              <a:rPr lang="en-US" dirty="0"/>
              <a:t>Primary contact: [removed].</a:t>
            </a:r>
          </a:p>
          <a:p>
            <a:r>
              <a:rPr lang="en-US" dirty="0"/>
              <a:t>Primary goal: “providing direct, honest, and timely aid to those who are at the epicenter of the tragedy: on the front, under occupation, in evacuation, in trouble.”</a:t>
            </a:r>
          </a:p>
          <a:p>
            <a:r>
              <a:rPr lang="en-US" dirty="0"/>
              <a:t>Weekly deliveries of goods:</a:t>
            </a:r>
          </a:p>
          <a:p>
            <a:pPr lvl="1"/>
            <a:r>
              <a:rPr lang="en-US" dirty="0"/>
              <a:t>6,000 miles driven per month</a:t>
            </a:r>
          </a:p>
          <a:p>
            <a:pPr lvl="1"/>
            <a:r>
              <a:rPr lang="en-US" dirty="0"/>
              <a:t>Military: vehicles, equipment, medical supplies, cold-weather supplies</a:t>
            </a:r>
          </a:p>
          <a:p>
            <a:pPr lvl="1"/>
            <a:r>
              <a:rPr lang="en-US" dirty="0"/>
              <a:t>Civilians: aid to evacuees, elderly, and families in need</a:t>
            </a:r>
          </a:p>
          <a:p>
            <a:pPr lvl="1"/>
            <a:r>
              <a:rPr lang="en-US" dirty="0"/>
              <a:t>Children: presents, rehabilitation aids, basic aid</a:t>
            </a:r>
          </a:p>
          <a:p>
            <a:pPr lvl="1"/>
            <a:r>
              <a:rPr lang="en-US" dirty="0"/>
              <a:t>Animals: feed, transportation, support of shelters</a:t>
            </a:r>
          </a:p>
          <a:p>
            <a:pPr lvl="1"/>
            <a:r>
              <a:rPr lang="en-US" dirty="0"/>
              <a:t>Total budget: $650,000 since 2022.</a:t>
            </a:r>
          </a:p>
        </p:txBody>
      </p:sp>
    </p:spTree>
    <p:extLst>
      <p:ext uri="{BB962C8B-B14F-4D97-AF65-F5344CB8AC3E}">
        <p14:creationId xmlns:p14="http://schemas.microsoft.com/office/powerpoint/2010/main" val="352443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79784-E6EB-404C-B806-95960FF98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2023 </a:t>
            </a:r>
            <a:r>
              <a:rPr lang="en-US" b="1" dirty="0" err="1"/>
              <a:t>год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Помощь</a:t>
            </a:r>
            <a:r>
              <a:rPr lang="en-US" dirty="0"/>
              <a:t> </a:t>
            </a:r>
            <a:r>
              <a:rPr lang="en-US" dirty="0" err="1"/>
              <a:t>военным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- 94 </a:t>
            </a:r>
            <a:r>
              <a:rPr lang="en-US" dirty="0" err="1"/>
              <a:t>турникета</a:t>
            </a:r>
            <a:r>
              <a:rPr lang="en-US" dirty="0"/>
              <a:t> CAT Gen 7</a:t>
            </a:r>
            <a:br>
              <a:rPr lang="en-US" dirty="0"/>
            </a:br>
            <a:r>
              <a:rPr lang="en-US" dirty="0"/>
              <a:t>- 150 </a:t>
            </a:r>
            <a:r>
              <a:rPr lang="en-US" dirty="0" err="1"/>
              <a:t>спасательных</a:t>
            </a:r>
            <a:r>
              <a:rPr lang="en-US" dirty="0"/>
              <a:t> </a:t>
            </a:r>
            <a:r>
              <a:rPr lang="en-US" dirty="0" err="1"/>
              <a:t>жилетов</a:t>
            </a:r>
            <a:r>
              <a:rPr lang="en-US" dirty="0"/>
              <a:t> (</a:t>
            </a:r>
            <a:r>
              <a:rPr lang="en-US" dirty="0" err="1"/>
              <a:t>проект</a:t>
            </a:r>
            <a:r>
              <a:rPr lang="en-US" dirty="0"/>
              <a:t> «</a:t>
            </a:r>
            <a:r>
              <a:rPr lang="en-US" dirty="0" err="1"/>
              <a:t>Вода</a:t>
            </a:r>
            <a:r>
              <a:rPr lang="en-US" dirty="0"/>
              <a:t> = </a:t>
            </a:r>
            <a:r>
              <a:rPr lang="en-US" dirty="0" err="1"/>
              <a:t>Жизнь</a:t>
            </a:r>
            <a:r>
              <a:rPr lang="en-US" dirty="0"/>
              <a:t>»)</a:t>
            </a:r>
            <a:br>
              <a:rPr lang="en-US" dirty="0"/>
            </a:br>
            <a:r>
              <a:rPr lang="en-US" dirty="0"/>
              <a:t>- 10 000 </a:t>
            </a:r>
            <a:r>
              <a:rPr lang="en-US" dirty="0" err="1"/>
              <a:t>пар</a:t>
            </a:r>
            <a:r>
              <a:rPr lang="en-US" dirty="0"/>
              <a:t> </a:t>
            </a:r>
            <a:r>
              <a:rPr lang="en-US" dirty="0" err="1"/>
              <a:t>химических</a:t>
            </a:r>
            <a:r>
              <a:rPr lang="en-US" dirty="0"/>
              <a:t> </a:t>
            </a:r>
            <a:r>
              <a:rPr lang="en-US" dirty="0" err="1"/>
              <a:t>грелок</a:t>
            </a:r>
            <a:r>
              <a:rPr lang="en-US" dirty="0"/>
              <a:t> (</a:t>
            </a:r>
            <a:r>
              <a:rPr lang="en-US" dirty="0" err="1"/>
              <a:t>зимняя</a:t>
            </a:r>
            <a:r>
              <a:rPr lang="en-US" dirty="0"/>
              <a:t> </a:t>
            </a:r>
            <a:r>
              <a:rPr lang="en-US" dirty="0" err="1"/>
              <a:t>поддержка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- 25 </a:t>
            </a:r>
            <a:r>
              <a:rPr lang="en-US" dirty="0" err="1"/>
              <a:t>автомобилей</a:t>
            </a:r>
            <a:r>
              <a:rPr lang="en-US" dirty="0"/>
              <a:t> (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 5 </a:t>
            </a:r>
            <a:r>
              <a:rPr lang="en-US" dirty="0" err="1"/>
              <a:t>грузовых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💰 </a:t>
            </a:r>
            <a:r>
              <a:rPr lang="en-US" dirty="0" err="1"/>
              <a:t>Сумма</a:t>
            </a:r>
            <a:r>
              <a:rPr lang="en-US" dirty="0"/>
              <a:t>: $72,989</a:t>
            </a:r>
          </a:p>
          <a:p>
            <a:pPr marL="0" indent="0">
              <a:buNone/>
            </a:pPr>
            <a:r>
              <a:rPr lang="en-US" dirty="0" err="1"/>
              <a:t>Гуманитарная</a:t>
            </a:r>
            <a:r>
              <a:rPr lang="en-US" dirty="0"/>
              <a:t> </a:t>
            </a:r>
            <a:r>
              <a:rPr lang="en-US" dirty="0" err="1"/>
              <a:t>помощь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- 76 055 </a:t>
            </a:r>
            <a:r>
              <a:rPr lang="en-US" dirty="0" err="1"/>
              <a:t>консервов</a:t>
            </a:r>
            <a:br>
              <a:rPr lang="en-US" dirty="0"/>
            </a:br>
            <a:r>
              <a:rPr lang="en-US" dirty="0"/>
              <a:t>- 4 773 </a:t>
            </a:r>
            <a:r>
              <a:rPr lang="en-US" dirty="0" err="1"/>
              <a:t>упаковки</a:t>
            </a:r>
            <a:r>
              <a:rPr lang="en-US" dirty="0"/>
              <a:t> </a:t>
            </a:r>
            <a:r>
              <a:rPr lang="en-US" dirty="0" err="1"/>
              <a:t>круп</a:t>
            </a:r>
            <a:br>
              <a:rPr lang="en-US" dirty="0"/>
            </a:br>
            <a:r>
              <a:rPr lang="en-US" dirty="0"/>
              <a:t>- 13 593 </a:t>
            </a:r>
            <a:r>
              <a:rPr lang="en-US" dirty="0" err="1"/>
              <a:t>единицы</a:t>
            </a:r>
            <a:r>
              <a:rPr lang="en-US" dirty="0"/>
              <a:t> </a:t>
            </a:r>
            <a:r>
              <a:rPr lang="en-US" dirty="0" err="1"/>
              <a:t>гигиенических</a:t>
            </a:r>
            <a:r>
              <a:rPr lang="en-US" dirty="0"/>
              <a:t> и </a:t>
            </a:r>
            <a:r>
              <a:rPr lang="en-US" dirty="0" err="1"/>
              <a:t>медицинских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br>
              <a:rPr lang="en-US" dirty="0"/>
            </a:br>
            <a:r>
              <a:rPr lang="en-US" dirty="0"/>
              <a:t>- 593 </a:t>
            </a:r>
            <a:r>
              <a:rPr lang="en-US" dirty="0" err="1"/>
              <a:t>мешка</a:t>
            </a:r>
            <a:r>
              <a:rPr lang="en-US" dirty="0"/>
              <a:t> </a:t>
            </a:r>
            <a:r>
              <a:rPr lang="en-US" dirty="0" err="1"/>
              <a:t>корма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животных</a:t>
            </a:r>
            <a:br>
              <a:rPr lang="en-US" dirty="0"/>
            </a:br>
            <a:r>
              <a:rPr lang="en-US" dirty="0"/>
              <a:t>  💰 </a:t>
            </a:r>
            <a:r>
              <a:rPr lang="en-US" dirty="0" err="1"/>
              <a:t>Сумма</a:t>
            </a:r>
            <a:r>
              <a:rPr lang="en-US" dirty="0"/>
              <a:t>: $24,054</a:t>
            </a:r>
          </a:p>
          <a:p>
            <a:pPr marL="0" indent="0">
              <a:buNone/>
            </a:pPr>
            <a:r>
              <a:rPr lang="en-US" b="1" dirty="0"/>
              <a:t>2024 </a:t>
            </a:r>
            <a:r>
              <a:rPr lang="en-US" b="1" dirty="0" err="1"/>
              <a:t>год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Год</a:t>
            </a:r>
            <a:r>
              <a:rPr lang="en-US" dirty="0"/>
              <a:t> </a:t>
            </a:r>
            <a:r>
              <a:rPr lang="en-US" dirty="0" err="1"/>
              <a:t>расширения</a:t>
            </a:r>
            <a:r>
              <a:rPr lang="en-US" dirty="0"/>
              <a:t>, </a:t>
            </a:r>
            <a:r>
              <a:rPr lang="en-US" dirty="0" err="1"/>
              <a:t>регулярных</a:t>
            </a:r>
            <a:r>
              <a:rPr lang="en-US" dirty="0"/>
              <a:t> </a:t>
            </a:r>
            <a:r>
              <a:rPr lang="en-US" dirty="0" err="1"/>
              <a:t>миссий</a:t>
            </a:r>
            <a:r>
              <a:rPr lang="en-US" dirty="0"/>
              <a:t> и </a:t>
            </a:r>
            <a:r>
              <a:rPr lang="en-US" dirty="0" err="1"/>
              <a:t>сложной</a:t>
            </a:r>
            <a:r>
              <a:rPr lang="en-US" dirty="0"/>
              <a:t> </a:t>
            </a:r>
            <a:r>
              <a:rPr lang="en-US" dirty="0" err="1"/>
              <a:t>логистики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Помощь</a:t>
            </a:r>
            <a:r>
              <a:rPr lang="en-US" dirty="0"/>
              <a:t> </a:t>
            </a:r>
            <a:r>
              <a:rPr lang="en-US" dirty="0" err="1"/>
              <a:t>военным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- 34 </a:t>
            </a:r>
            <a:r>
              <a:rPr lang="en-US" dirty="0" err="1"/>
              <a:t>легковых</a:t>
            </a:r>
            <a:r>
              <a:rPr lang="en-US" dirty="0"/>
              <a:t> </a:t>
            </a:r>
            <a:r>
              <a:rPr lang="en-US" dirty="0" err="1"/>
              <a:t>авто</a:t>
            </a:r>
            <a:r>
              <a:rPr lang="en-US" dirty="0"/>
              <a:t> </a:t>
            </a:r>
            <a:r>
              <a:rPr lang="en-US" dirty="0" err="1"/>
              <a:t>повышенной</a:t>
            </a:r>
            <a:r>
              <a:rPr lang="en-US" dirty="0"/>
              <a:t> </a:t>
            </a:r>
            <a:r>
              <a:rPr lang="en-US" dirty="0" err="1"/>
              <a:t>проходимости</a:t>
            </a:r>
            <a:br>
              <a:rPr lang="en-US" dirty="0"/>
            </a:br>
            <a:r>
              <a:rPr lang="en-US" dirty="0"/>
              <a:t>- 21 </a:t>
            </a:r>
            <a:r>
              <a:rPr lang="en-US" dirty="0" err="1"/>
              <a:t>грузовик</a:t>
            </a:r>
            <a:r>
              <a:rPr lang="en-US" dirty="0"/>
              <a:t> (12 </a:t>
            </a:r>
            <a:r>
              <a:rPr lang="en-US" dirty="0" err="1"/>
              <a:t>специализированных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Турникеты</a:t>
            </a:r>
            <a:r>
              <a:rPr lang="en-US" dirty="0"/>
              <a:t>, </a:t>
            </a:r>
            <a:r>
              <a:rPr lang="en-US" dirty="0" err="1"/>
              <a:t>медикаменты</a:t>
            </a:r>
            <a:r>
              <a:rPr lang="en-US" dirty="0"/>
              <a:t>, </a:t>
            </a:r>
            <a:r>
              <a:rPr lang="en-US" dirty="0" err="1"/>
              <a:t>маскировочные</a:t>
            </a:r>
            <a:r>
              <a:rPr lang="en-US" dirty="0"/>
              <a:t> </a:t>
            </a:r>
            <a:r>
              <a:rPr lang="en-US" dirty="0" err="1"/>
              <a:t>сети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Палатки</a:t>
            </a:r>
            <a:r>
              <a:rPr lang="en-US" dirty="0"/>
              <a:t>, </a:t>
            </a:r>
            <a:r>
              <a:rPr lang="en-US" dirty="0" err="1"/>
              <a:t>водонагреватели</a:t>
            </a:r>
            <a:r>
              <a:rPr lang="en-US" dirty="0"/>
              <a:t>, </a:t>
            </a:r>
            <a:r>
              <a:rPr lang="en-US" dirty="0" err="1"/>
              <a:t>тёплое</a:t>
            </a:r>
            <a:r>
              <a:rPr lang="en-US" dirty="0"/>
              <a:t> </a:t>
            </a:r>
            <a:r>
              <a:rPr lang="en-US" dirty="0" err="1"/>
              <a:t>оборудование</a:t>
            </a:r>
            <a:br>
              <a:rPr lang="en-US" dirty="0"/>
            </a:br>
            <a:r>
              <a:rPr lang="en-US" dirty="0"/>
              <a:t> 💰 </a:t>
            </a:r>
            <a:r>
              <a:rPr lang="en-US" dirty="0" err="1"/>
              <a:t>Сумма</a:t>
            </a:r>
            <a:r>
              <a:rPr lang="en-US" dirty="0"/>
              <a:t>: $392,752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DCFC34-800D-4375-A691-35CC7A7BDA84}"/>
              </a:ext>
            </a:extLst>
          </p:cNvPr>
          <p:cNvSpPr txBox="1">
            <a:spLocks/>
          </p:cNvSpPr>
          <p:nvPr/>
        </p:nvSpPr>
        <p:spPr>
          <a:xfrm>
            <a:off x="6218816" y="1825624"/>
            <a:ext cx="5458609" cy="4499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Гуманитарная</a:t>
            </a:r>
            <a:r>
              <a:rPr lang="en-US" dirty="0"/>
              <a:t> </a:t>
            </a:r>
            <a:r>
              <a:rPr lang="en-US" dirty="0" err="1"/>
              <a:t>помощь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- 224 </a:t>
            </a:r>
            <a:r>
              <a:rPr lang="en-US" dirty="0" err="1"/>
              <a:t>энергетических</a:t>
            </a:r>
            <a:r>
              <a:rPr lang="en-US" dirty="0"/>
              <a:t> </a:t>
            </a:r>
            <a:r>
              <a:rPr lang="en-US" dirty="0" err="1"/>
              <a:t>устройства</a:t>
            </a:r>
            <a:r>
              <a:rPr lang="en-US" dirty="0"/>
              <a:t> (</a:t>
            </a:r>
            <a:r>
              <a:rPr lang="en-US" dirty="0" err="1"/>
              <a:t>генераторы</a:t>
            </a:r>
            <a:r>
              <a:rPr lang="en-US" dirty="0"/>
              <a:t>, </a:t>
            </a:r>
            <a:r>
              <a:rPr lang="en-US" dirty="0" err="1"/>
              <a:t>повербанки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- 20 </a:t>
            </a:r>
            <a:r>
              <a:rPr lang="en-US" dirty="0" err="1"/>
              <a:t>медицинских</a:t>
            </a:r>
            <a:r>
              <a:rPr lang="en-US" dirty="0"/>
              <a:t> </a:t>
            </a:r>
            <a:r>
              <a:rPr lang="en-US" dirty="0" err="1"/>
              <a:t>аппаратов</a:t>
            </a:r>
            <a:br>
              <a:rPr lang="en-US" dirty="0"/>
            </a:br>
            <a:r>
              <a:rPr lang="en-US" dirty="0"/>
              <a:t>- 193 </a:t>
            </a:r>
            <a:r>
              <a:rPr lang="en-US" dirty="0" err="1"/>
              <a:t>единицы</a:t>
            </a:r>
            <a:r>
              <a:rPr lang="en-US" dirty="0"/>
              <a:t> </a:t>
            </a:r>
            <a:r>
              <a:rPr lang="en-US" dirty="0" err="1"/>
              <a:t>медицинской</a:t>
            </a:r>
            <a:r>
              <a:rPr lang="en-US" dirty="0"/>
              <a:t> </a:t>
            </a:r>
            <a:r>
              <a:rPr lang="en-US" dirty="0" err="1"/>
              <a:t>мебели</a:t>
            </a:r>
            <a:r>
              <a:rPr lang="en-US" dirty="0"/>
              <a:t> и </a:t>
            </a:r>
            <a:r>
              <a:rPr lang="en-US" dirty="0" err="1"/>
              <a:t>инвентаря</a:t>
            </a:r>
            <a:br>
              <a:rPr lang="en-US" dirty="0"/>
            </a:br>
            <a:r>
              <a:rPr lang="en-US" dirty="0"/>
              <a:t>- 165 </a:t>
            </a:r>
            <a:r>
              <a:rPr lang="en-US" dirty="0" err="1"/>
              <a:t>матрасов</a:t>
            </a:r>
            <a:r>
              <a:rPr lang="en-US" dirty="0"/>
              <a:t> и </a:t>
            </a:r>
            <a:r>
              <a:rPr lang="en-US" dirty="0" err="1"/>
              <a:t>подушек</a:t>
            </a:r>
            <a:br>
              <a:rPr lang="en-US" dirty="0"/>
            </a:br>
            <a:r>
              <a:rPr lang="en-US" dirty="0"/>
              <a:t>- 290 </a:t>
            </a:r>
            <a:r>
              <a:rPr lang="en-US" dirty="0" err="1"/>
              <a:t>комплектов</a:t>
            </a:r>
            <a:r>
              <a:rPr lang="en-US" dirty="0"/>
              <a:t> </a:t>
            </a:r>
            <a:r>
              <a:rPr lang="en-US" dirty="0" err="1"/>
              <a:t>санитарно-гигиенических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br>
              <a:rPr lang="en-US" dirty="0"/>
            </a:br>
            <a:r>
              <a:rPr lang="en-US" dirty="0"/>
              <a:t>- 1 800 </a:t>
            </a:r>
            <a:r>
              <a:rPr lang="en-US" dirty="0" err="1"/>
              <a:t>пар</a:t>
            </a:r>
            <a:r>
              <a:rPr lang="en-US" dirty="0"/>
              <a:t> </a:t>
            </a:r>
            <a:r>
              <a:rPr lang="en-US" dirty="0" err="1"/>
              <a:t>носков</a:t>
            </a:r>
            <a:br>
              <a:rPr lang="en-US" dirty="0"/>
            </a:br>
            <a:r>
              <a:rPr lang="en-US" dirty="0"/>
              <a:t>- 300 </a:t>
            </a:r>
            <a:r>
              <a:rPr lang="en-US" dirty="0" err="1"/>
              <a:t>кг</a:t>
            </a:r>
            <a:r>
              <a:rPr lang="en-US" dirty="0"/>
              <a:t> </a:t>
            </a:r>
            <a:r>
              <a:rPr lang="en-US" dirty="0" err="1"/>
              <a:t>корма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животных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Дополнительно</a:t>
            </a:r>
            <a:r>
              <a:rPr lang="en-US" dirty="0"/>
              <a:t> — </a:t>
            </a:r>
            <a:r>
              <a:rPr lang="en-US" dirty="0" err="1"/>
              <a:t>сладости</a:t>
            </a:r>
            <a:r>
              <a:rPr lang="en-US" dirty="0"/>
              <a:t> и </a:t>
            </a:r>
            <a:r>
              <a:rPr lang="en-US" dirty="0" err="1"/>
              <a:t>еда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моральной</a:t>
            </a:r>
            <a:r>
              <a:rPr lang="en-US" dirty="0"/>
              <a:t> </a:t>
            </a:r>
            <a:r>
              <a:rPr lang="en-US" dirty="0" err="1"/>
              <a:t>поддержки</a:t>
            </a:r>
            <a:br>
              <a:rPr lang="en-US" dirty="0"/>
            </a:br>
            <a:r>
              <a:rPr lang="en-US" dirty="0"/>
              <a:t>  💰 </a:t>
            </a:r>
            <a:r>
              <a:rPr lang="en-US" dirty="0" err="1"/>
              <a:t>Сумма</a:t>
            </a:r>
            <a:r>
              <a:rPr lang="en-US" dirty="0"/>
              <a:t>: $44,891</a:t>
            </a:r>
          </a:p>
          <a:p>
            <a:pPr marL="0" indent="0">
              <a:buNone/>
            </a:pPr>
            <a:r>
              <a:rPr lang="en-US" dirty="0" err="1"/>
              <a:t>Логистика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- 44 </a:t>
            </a:r>
            <a:r>
              <a:rPr lang="en-US" dirty="0" err="1"/>
              <a:t>выезда</a:t>
            </a:r>
            <a:r>
              <a:rPr lang="en-US" dirty="0"/>
              <a:t> к </a:t>
            </a:r>
            <a:r>
              <a:rPr lang="en-US" dirty="0" err="1"/>
              <a:t>военным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год</a:t>
            </a:r>
            <a:br>
              <a:rPr lang="en-US" dirty="0"/>
            </a:br>
            <a:r>
              <a:rPr lang="en-US" dirty="0"/>
              <a:t>- В </a:t>
            </a:r>
            <a:r>
              <a:rPr lang="en-US" dirty="0" err="1"/>
              <a:t>среднем</a:t>
            </a:r>
            <a:r>
              <a:rPr lang="en-US" dirty="0"/>
              <a:t> 10 000 </a:t>
            </a:r>
            <a:r>
              <a:rPr lang="en-US" dirty="0" err="1"/>
              <a:t>км</a:t>
            </a:r>
            <a:r>
              <a:rPr lang="en-US" dirty="0"/>
              <a:t> в </a:t>
            </a:r>
            <a:r>
              <a:rPr lang="en-US" dirty="0" err="1"/>
              <a:t>месяц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2025 </a:t>
            </a:r>
            <a:r>
              <a:rPr lang="en-US" b="1" dirty="0" err="1"/>
              <a:t>год</a:t>
            </a:r>
            <a:r>
              <a:rPr lang="en-US" b="1" dirty="0"/>
              <a:t> (</a:t>
            </a:r>
            <a:r>
              <a:rPr lang="en-US" b="1" dirty="0" err="1"/>
              <a:t>по</a:t>
            </a:r>
            <a:r>
              <a:rPr lang="en-US" b="1" dirty="0"/>
              <a:t> </a:t>
            </a:r>
            <a:r>
              <a:rPr lang="en-US" b="1" dirty="0" err="1"/>
              <a:t>состоянию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1 </a:t>
            </a:r>
            <a:r>
              <a:rPr lang="en-US" b="1" dirty="0" err="1"/>
              <a:t>июня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dirty="0" err="1"/>
              <a:t>Помощь</a:t>
            </a:r>
            <a:r>
              <a:rPr lang="en-US" dirty="0"/>
              <a:t> </a:t>
            </a:r>
            <a:r>
              <a:rPr lang="en-US" dirty="0" err="1"/>
              <a:t>военным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- 21 </a:t>
            </a:r>
            <a:r>
              <a:rPr lang="en-US" dirty="0" err="1"/>
              <a:t>легковой</a:t>
            </a:r>
            <a:r>
              <a:rPr lang="en-US" dirty="0"/>
              <a:t> </a:t>
            </a:r>
            <a:r>
              <a:rPr lang="en-US" dirty="0" err="1"/>
              <a:t>автомобиль</a:t>
            </a:r>
            <a:br>
              <a:rPr lang="en-US" dirty="0"/>
            </a:br>
            <a:r>
              <a:rPr lang="en-US" dirty="0"/>
              <a:t>- 3 </a:t>
            </a:r>
            <a:r>
              <a:rPr lang="en-US" dirty="0" err="1"/>
              <a:t>грузовика</a:t>
            </a:r>
            <a:br>
              <a:rPr lang="en-US" dirty="0"/>
            </a:br>
            <a:r>
              <a:rPr lang="en-US" dirty="0"/>
              <a:t>  💰 </a:t>
            </a:r>
            <a:r>
              <a:rPr lang="en-US" dirty="0" err="1"/>
              <a:t>Сумма</a:t>
            </a:r>
            <a:r>
              <a:rPr lang="en-US" dirty="0"/>
              <a:t>: $102,585</a:t>
            </a:r>
          </a:p>
          <a:p>
            <a:pPr marL="0" indent="0">
              <a:buNone/>
            </a:pPr>
            <a:r>
              <a:rPr lang="en-US" dirty="0" err="1"/>
              <a:t>Гуманитарная</a:t>
            </a:r>
            <a:r>
              <a:rPr lang="en-US" dirty="0"/>
              <a:t> </a:t>
            </a:r>
            <a:r>
              <a:rPr lang="en-US" dirty="0" err="1"/>
              <a:t>помощь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- 10 000 </a:t>
            </a:r>
            <a:r>
              <a:rPr lang="en-US" dirty="0" err="1"/>
              <a:t>пар</a:t>
            </a:r>
            <a:r>
              <a:rPr lang="en-US" dirty="0"/>
              <a:t> </a:t>
            </a:r>
            <a:r>
              <a:rPr lang="en-US" dirty="0" err="1"/>
              <a:t>химических</a:t>
            </a:r>
            <a:r>
              <a:rPr lang="en-US" dirty="0"/>
              <a:t> </a:t>
            </a:r>
            <a:r>
              <a:rPr lang="en-US" dirty="0" err="1"/>
              <a:t>грелок</a:t>
            </a:r>
            <a:br>
              <a:rPr lang="en-US" dirty="0"/>
            </a:br>
            <a:r>
              <a:rPr lang="en-US" dirty="0"/>
              <a:t>- 400 </a:t>
            </a:r>
            <a:r>
              <a:rPr lang="en-US" dirty="0" err="1"/>
              <a:t>кг</a:t>
            </a:r>
            <a:r>
              <a:rPr lang="en-US" dirty="0"/>
              <a:t> </a:t>
            </a:r>
            <a:r>
              <a:rPr lang="en-US" dirty="0" err="1"/>
              <a:t>корма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животных</a:t>
            </a:r>
            <a:br>
              <a:rPr lang="en-US" dirty="0"/>
            </a:br>
            <a:r>
              <a:rPr lang="en-US" dirty="0"/>
              <a:t>- 130 </a:t>
            </a:r>
            <a:r>
              <a:rPr lang="en-US" dirty="0" err="1"/>
              <a:t>единиц</a:t>
            </a:r>
            <a:r>
              <a:rPr lang="en-US" dirty="0"/>
              <a:t> </a:t>
            </a:r>
            <a:r>
              <a:rPr lang="en-US" dirty="0" err="1"/>
              <a:t>медицинского</a:t>
            </a:r>
            <a:r>
              <a:rPr lang="en-US" dirty="0"/>
              <a:t> </a:t>
            </a:r>
            <a:r>
              <a:rPr lang="en-US" dirty="0" err="1"/>
              <a:t>инвентаря</a:t>
            </a:r>
            <a:br>
              <a:rPr lang="en-US" dirty="0"/>
            </a:br>
            <a:r>
              <a:rPr lang="en-US" dirty="0"/>
              <a:t>- 128 </a:t>
            </a:r>
            <a:r>
              <a:rPr lang="en-US" dirty="0" err="1"/>
              <a:t>единиц</a:t>
            </a:r>
            <a:r>
              <a:rPr lang="en-US" dirty="0"/>
              <a:t> </a:t>
            </a:r>
            <a:r>
              <a:rPr lang="en-US" dirty="0" err="1"/>
              <a:t>оборудования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офисов</a:t>
            </a:r>
            <a:r>
              <a:rPr lang="en-US" dirty="0"/>
              <a:t> и </a:t>
            </a:r>
            <a:r>
              <a:rPr lang="en-US" dirty="0" err="1"/>
              <a:t>мастерских</a:t>
            </a:r>
            <a:br>
              <a:rPr lang="en-US" dirty="0"/>
            </a:br>
            <a:r>
              <a:rPr lang="en-US" dirty="0"/>
              <a:t>  💰 </a:t>
            </a:r>
            <a:r>
              <a:rPr lang="en-US" dirty="0" err="1"/>
              <a:t>Сумма</a:t>
            </a:r>
            <a:r>
              <a:rPr lang="en-US" dirty="0"/>
              <a:t>: $17,359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D2B2334-987F-40FA-852C-D5139272A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Honor Foundation budget since 2023</a:t>
            </a:r>
            <a:br>
              <a:rPr lang="en-US" dirty="0"/>
            </a:br>
            <a:r>
              <a:rPr lang="en-US" sz="3000" dirty="0"/>
              <a:t>(sorry, in Russian)</a:t>
            </a:r>
          </a:p>
        </p:txBody>
      </p:sp>
    </p:spTree>
    <p:extLst>
      <p:ext uri="{BB962C8B-B14F-4D97-AF65-F5344CB8AC3E}">
        <p14:creationId xmlns:p14="http://schemas.microsoft.com/office/powerpoint/2010/main" val="51511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D98FA2B-0429-493F-B669-2F98EEE3E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309" y="1473799"/>
            <a:ext cx="10515600" cy="519594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Needs are identified by the Honor Foundation in consultation with front line medics. </a:t>
            </a:r>
          </a:p>
          <a:p>
            <a:r>
              <a:rPr lang="en-US" dirty="0"/>
              <a:t>Funding is collected via yearly Fathers’ Day offerings and NCP grants.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Supplies are purchased and shipped to the </a:t>
            </a:r>
            <a:r>
              <a:rPr lang="en-US" dirty="0" err="1"/>
              <a:t>Meest</a:t>
            </a:r>
            <a:r>
              <a:rPr lang="en-US" dirty="0"/>
              <a:t> Express warehouse in NJ.</a:t>
            </a:r>
          </a:p>
          <a:p>
            <a:r>
              <a:rPr lang="en-US" dirty="0" err="1"/>
              <a:t>Meest</a:t>
            </a:r>
            <a:r>
              <a:rPr lang="en-US" dirty="0"/>
              <a:t> Express delivers to the Honor Foundation in Odessa, Ukraine. </a:t>
            </a:r>
          </a:p>
          <a:p>
            <a:r>
              <a:rPr lang="en-US" dirty="0"/>
              <a:t>The Honor Foundation delivers to the front-line medics.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10F9B-EBF4-4AF6-93D6-0995680C1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 and Distribution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83E1EA-E459-4944-854F-5FAA97A61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0699" y="3437260"/>
            <a:ext cx="1429353" cy="497167"/>
          </a:xfrm>
          <a:prstGeom prst="rect">
            <a:avLst/>
          </a:prstGeom>
        </p:spPr>
      </p:pic>
      <p:pic>
        <p:nvPicPr>
          <p:cNvPr id="2052" name="Picture 4" descr="White Van PNGs for Free Download">
            <a:extLst>
              <a:ext uri="{FF2B5EF4-FFF2-40B4-BE49-F238E27FC236}">
                <a16:creationId xmlns:a16="http://schemas.microsoft.com/office/drawing/2014/main" id="{06C06D09-5FB4-46BF-8903-C6FA1D4E3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301" y="3102209"/>
            <a:ext cx="2126064" cy="141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70F375-F0E9-7598-056B-0735574005DB}"/>
              </a:ext>
            </a:extLst>
          </p:cNvPr>
          <p:cNvSpPr txBox="1"/>
          <p:nvPr/>
        </p:nvSpPr>
        <p:spPr>
          <a:xfrm>
            <a:off x="1136984" y="3102209"/>
            <a:ext cx="17445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 of Burke Presbyterian Pastor with box of ultrasound equipment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3AE58F-7AD0-316E-07FE-D0DB18ABA8A5}"/>
              </a:ext>
            </a:extLst>
          </p:cNvPr>
          <p:cNvSpPr txBox="1"/>
          <p:nvPr/>
        </p:nvSpPr>
        <p:spPr>
          <a:xfrm>
            <a:off x="4892831" y="3072233"/>
            <a:ext cx="17445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 of Honor Foundation representative receiving the shipment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6BFF39-B36C-DB79-F9E6-65C40586EF7F}"/>
              </a:ext>
            </a:extLst>
          </p:cNvPr>
          <p:cNvSpPr txBox="1"/>
          <p:nvPr/>
        </p:nvSpPr>
        <p:spPr>
          <a:xfrm>
            <a:off x="8870365" y="3072233"/>
            <a:ext cx="1744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 of front-line medic with the ultrasound device</a:t>
            </a:r>
          </a:p>
        </p:txBody>
      </p:sp>
    </p:spTree>
    <p:extLst>
      <p:ext uri="{BB962C8B-B14F-4D97-AF65-F5344CB8AC3E}">
        <p14:creationId xmlns:p14="http://schemas.microsoft.com/office/powerpoint/2010/main" val="115540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BE3B-FAD5-4659-90F9-7FF0471CD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8948" y="-527124"/>
            <a:ext cx="4407971" cy="1600200"/>
          </a:xfrm>
        </p:spPr>
        <p:txBody>
          <a:bodyPr/>
          <a:lstStyle/>
          <a:p>
            <a:r>
              <a:rPr lang="en-US" dirty="0"/>
              <a:t>Work so far: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8B298-7667-4929-8DE9-F3326B8BC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948" y="1197199"/>
            <a:ext cx="6172200" cy="487362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Burke Presbyterian Church was looking for a way to aid Ukraine.</a:t>
            </a:r>
          </a:p>
          <a:p>
            <a:r>
              <a:rPr lang="en-US" dirty="0"/>
              <a:t>[BPC Member] had been working with the Honor foundation since 2022.</a:t>
            </a:r>
          </a:p>
          <a:p>
            <a:r>
              <a:rPr lang="en-US" dirty="0"/>
              <a:t>The Fathers Day offering gathered $11,120, used to purchase three </a:t>
            </a:r>
            <a:r>
              <a:rPr lang="en-US" dirty="0" err="1"/>
              <a:t>Sonoque</a:t>
            </a:r>
            <a:r>
              <a:rPr lang="en-US" dirty="0"/>
              <a:t> C5PL ultrasound devices, and donations of clothes, toiletries, and similar items.</a:t>
            </a:r>
          </a:p>
          <a:p>
            <a:r>
              <a:rPr lang="en-US" dirty="0"/>
              <a:t>Items were shipped by sea via </a:t>
            </a:r>
            <a:r>
              <a:rPr lang="en-US" dirty="0" err="1"/>
              <a:t>Meest</a:t>
            </a:r>
            <a:r>
              <a:rPr lang="en-US" dirty="0"/>
              <a:t> Express to Odessa, Ukraine, and distributed by the Honor Foundation.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1FC909-F39F-4E54-7D05-2CD375BC1FD0}"/>
              </a:ext>
            </a:extLst>
          </p:cNvPr>
          <p:cNvSpPr txBox="1"/>
          <p:nvPr/>
        </p:nvSpPr>
        <p:spPr>
          <a:xfrm>
            <a:off x="2195763" y="2229920"/>
            <a:ext cx="17445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 of donations, including the ultrasound equipment, clothes, and toiletries</a:t>
            </a:r>
          </a:p>
        </p:txBody>
      </p:sp>
    </p:spTree>
    <p:extLst>
      <p:ext uri="{BB962C8B-B14F-4D97-AF65-F5344CB8AC3E}">
        <p14:creationId xmlns:p14="http://schemas.microsoft.com/office/powerpoint/2010/main" val="270521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BE3B-FAD5-4659-90F9-7FF0471CD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8933" y="-384046"/>
            <a:ext cx="4407971" cy="1600200"/>
          </a:xfrm>
        </p:spPr>
        <p:txBody>
          <a:bodyPr/>
          <a:lstStyle/>
          <a:p>
            <a:r>
              <a:rPr lang="en-US" dirty="0"/>
              <a:t>Work so far: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8B298-7667-4929-8DE9-F3326B8BC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6551" y="1197199"/>
            <a:ext cx="6685877" cy="48736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Fathers Day offering gathered $10,280, $5,280 from BPC members, $5,000 from [BPC Member].</a:t>
            </a:r>
          </a:p>
          <a:p>
            <a:r>
              <a:rPr lang="en-US" dirty="0"/>
              <a:t>Purchased 27 junctional tourniquets (pictured) and 27 pelvic slings.</a:t>
            </a:r>
          </a:p>
          <a:p>
            <a:r>
              <a:rPr lang="en-US" dirty="0"/>
              <a:t>Flown by </a:t>
            </a:r>
            <a:r>
              <a:rPr lang="en-US" dirty="0" err="1"/>
              <a:t>Meest</a:t>
            </a:r>
            <a:r>
              <a:rPr lang="en-US" dirty="0"/>
              <a:t> Express to Odessa, distributed by the Honor Foundation.</a:t>
            </a:r>
          </a:p>
          <a:p>
            <a:r>
              <a:rPr lang="en-US" dirty="0"/>
              <a:t>The NCP Global Mission grant provided $3,000, matched by [BPC Member].</a:t>
            </a:r>
          </a:p>
          <a:p>
            <a:r>
              <a:rPr lang="en-US" dirty="0"/>
              <a:t>Purchased two portable EKG machines (ECG90A, $600) and 5400 pairs of footwarmers (</a:t>
            </a:r>
            <a:r>
              <a:rPr lang="en-US" dirty="0" err="1"/>
              <a:t>Thermopad</a:t>
            </a:r>
            <a:r>
              <a:rPr lang="en-US" dirty="0"/>
              <a:t>, $5,551, 948lbs) directly in Europe.</a:t>
            </a:r>
          </a:p>
          <a:p>
            <a:r>
              <a:rPr lang="en-US" dirty="0"/>
              <a:t>Transported from Berlin to Odessa and destinations by the Honor Foundation.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ED7EB1-824B-425B-AA32-7603CDFB6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https://ci3.googleusercontent.com/mail-img-att/AGAZnRqgya0vC4ZE6nnj5VqSyq6Rx0Je_gdqUwQGKACoxJzESYy9iGFsyezSkxAgaEAviw7V3Vrz5Z6ULvo9dKkztiADjFGyC6T8OGRNGPq9mhMeDUqZe6aTqjwMOK4ZV3gwhx8mG1QJ64GyHcduQkbz886mat5MH4aaHnKepVRILNExjZ1pIHhNlyM6GXJebVKOH8bqEz1xS3EF8kLuTv_up9PdOyT9wX6qs_6biFtZUj1g0xYwsxxyjCiIA1HTXEnGYB6DQ6xd0Ncag-pV5q3vCiRFPM011HL0ErpVdroOGEirtQk0uJUXNjC5N_w4_RQE25AHttCZ9_fRj_9rszkNTjDsU2Vw4PYjULoee4xdYBy86CorzwiqQWmu1pLetW5EcxHCw5xHP9kI8ILq6MW4WiO7waTAR1VIhhT8vek_nKNIntHj0xAWYagVxkibwOh9eUoxuiaPxYkx6r2e5yS95_zFP6K7NhJzw9XkqMb6eHxDiYh8GLL9Fan49-EszZC-25NG965h0rR63n8HSXjWOapEvt8_w570ihql5ZWPOxTDRIz2dXl2KHbadKyDerEqg_r9qnP1nhMIElHYUr3NGc1t8OjpMDgtHY32UvJkLbcdPSscmCr-wDqn1NODz3KxNHFubdWDy4D-rFAOxpWmyb4M3Q6_8uL2gUr12HBoG5nbqTSAvLEhXt1SRxoIxZT6YOrVzRb0BJKpVZhJ6AsK_73vT1amJgaDonuiQLYMvclrXdcBTxT7R-JRxu0NyGpbnQAtMQ_cAGbKlEi4Q9bzBW4KrD0Ko4V0mkPUOLi7MZDl7S2P9SxnugpJLaiW1om_U2mwHxJOa-HU8jOS0kslu8e2JOXJaF8Ob9wR2zm4WFmd-27sjGRpdPmJFsU2420yXlZnrOVntNe3TVH96m5ly9tHOwlvShxzSnuqrZr0bOWWeyQfYCjMXVcnpqCLJuDEC6f_gFzgDEg-Fmcjr73afUPW150XH2se82DYQyMqMEWBcQBnzeJLlMZoGJ5UMr0ylGL1fbYS7EYTpeSpFT0B0twUn6WEaD15=s0-l75-ft">
            <a:extLst>
              <a:ext uri="{FF2B5EF4-FFF2-40B4-BE49-F238E27FC236}">
                <a16:creationId xmlns:a16="http://schemas.microsoft.com/office/drawing/2014/main" id="{EAEA187B-319A-4CEA-A585-1376F3C16A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2"/>
          <a:stretch/>
        </p:blipFill>
        <p:spPr bwMode="auto">
          <a:xfrm>
            <a:off x="660053" y="271630"/>
            <a:ext cx="4214555" cy="2893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9307A8-0DAC-7397-FC16-255F8F5CC736}"/>
              </a:ext>
            </a:extLst>
          </p:cNvPr>
          <p:cNvSpPr txBox="1"/>
          <p:nvPr/>
        </p:nvSpPr>
        <p:spPr>
          <a:xfrm>
            <a:off x="1792705" y="3692563"/>
            <a:ext cx="1744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 of van with two pallets of footwarmers</a:t>
            </a:r>
          </a:p>
        </p:txBody>
      </p:sp>
    </p:spTree>
    <p:extLst>
      <p:ext uri="{BB962C8B-B14F-4D97-AF65-F5344CB8AC3E}">
        <p14:creationId xmlns:p14="http://schemas.microsoft.com/office/powerpoint/2010/main" val="103347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BE3B-FAD5-4659-90F9-7FF0471CD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459" y="-518516"/>
            <a:ext cx="4407971" cy="1600200"/>
          </a:xfrm>
        </p:spPr>
        <p:txBody>
          <a:bodyPr/>
          <a:lstStyle/>
          <a:p>
            <a:r>
              <a:rPr lang="en-US" dirty="0"/>
              <a:t>Human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8B298-7667-4929-8DE9-F3326B8BC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7459" y="1148790"/>
            <a:ext cx="7143077" cy="4873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It’s hard to </a:t>
            </a:r>
            <a:r>
              <a:rPr lang="en-US" i="1" dirty="0"/>
              <a:t>quantify</a:t>
            </a:r>
            <a:r>
              <a:rPr lang="en-US" dirty="0"/>
              <a:t> impact, but we are:</a:t>
            </a:r>
          </a:p>
          <a:p>
            <a:r>
              <a:rPr lang="en-US" dirty="0"/>
              <a:t>Saving lives.</a:t>
            </a:r>
          </a:p>
          <a:p>
            <a:r>
              <a:rPr lang="en-US" dirty="0"/>
              <a:t>Improving conditions on the front line.</a:t>
            </a:r>
          </a:p>
          <a:p>
            <a:r>
              <a:rPr lang="en-US" dirty="0"/>
              <a:t>Supporting morale among soldiers, civilians and those in support roles.</a:t>
            </a:r>
          </a:p>
          <a:p>
            <a:r>
              <a:rPr lang="en-US" dirty="0"/>
              <a:t>Fighting against authoritarianism and unprovoked aggression.</a:t>
            </a:r>
          </a:p>
          <a:p>
            <a:r>
              <a:rPr lang="en-US" dirty="0"/>
              <a:t>Supporting a positive image of the US and the Presbyterian Church.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2" descr="image.png">
            <a:extLst>
              <a:ext uri="{FF2B5EF4-FFF2-40B4-BE49-F238E27FC236}">
                <a16:creationId xmlns:a16="http://schemas.microsoft.com/office/drawing/2014/main" id="{C58E0536-64D7-42F7-B4ED-FD0A10E697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87477" y="-354069"/>
            <a:ext cx="98393" cy="9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AF7753-D5B6-CE99-6FA3-CE600E949A11}"/>
              </a:ext>
            </a:extLst>
          </p:cNvPr>
          <p:cNvSpPr txBox="1"/>
          <p:nvPr/>
        </p:nvSpPr>
        <p:spPr>
          <a:xfrm>
            <a:off x="487279" y="1514040"/>
            <a:ext cx="1955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 of soldiers outside, snow, footwarmers.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3A524C-B3E4-3B65-89C5-140411ED3D2F}"/>
              </a:ext>
            </a:extLst>
          </p:cNvPr>
          <p:cNvSpPr txBox="1"/>
          <p:nvPr/>
        </p:nvSpPr>
        <p:spPr>
          <a:xfrm>
            <a:off x="2929692" y="1459898"/>
            <a:ext cx="1955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 of hospital nurses receiving ultrasound equipment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880BA1-F297-3E9A-9E30-C076D5533DB5}"/>
              </a:ext>
            </a:extLst>
          </p:cNvPr>
          <p:cNvSpPr txBox="1"/>
          <p:nvPr/>
        </p:nvSpPr>
        <p:spPr>
          <a:xfrm>
            <a:off x="1094875" y="4136925"/>
            <a:ext cx="297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 at Burke Presbyterian: visitor from Honor Foundation posing with Ukrainian flag and members of the church.</a:t>
            </a:r>
          </a:p>
        </p:txBody>
      </p:sp>
    </p:spTree>
    <p:extLst>
      <p:ext uri="{BB962C8B-B14F-4D97-AF65-F5344CB8AC3E}">
        <p14:creationId xmlns:p14="http://schemas.microsoft.com/office/powerpoint/2010/main" val="37677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09E6BBFFA8E742918EBC11B6913C50" ma:contentTypeVersion="15" ma:contentTypeDescription="Create a new document." ma:contentTypeScope="" ma:versionID="4c1d787bf15a520dac74b810916b0cc9">
  <xsd:schema xmlns:xsd="http://www.w3.org/2001/XMLSchema" xmlns:xs="http://www.w3.org/2001/XMLSchema" xmlns:p="http://schemas.microsoft.com/office/2006/metadata/properties" xmlns:ns2="92aad46c-db27-4245-99a9-14136e2b793f" xmlns:ns3="cb530879-2dde-41eb-96ea-c694d84775de" targetNamespace="http://schemas.microsoft.com/office/2006/metadata/properties" ma:root="true" ma:fieldsID="0c07920c2caa4dc79cd67570acd355d0" ns2:_="" ns3:_="">
    <xsd:import namespace="92aad46c-db27-4245-99a9-14136e2b793f"/>
    <xsd:import namespace="cb530879-2dde-41eb-96ea-c694d84775d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aad46c-db27-4245-99a9-14136e2b79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9d088a5d-f47c-4d92-a5e6-1f6ff55df539}" ma:internalName="TaxCatchAll" ma:showField="CatchAllData" ma:web="92aad46c-db27-4245-99a9-14136e2b79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530879-2dde-41eb-96ea-c694d84775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31a9077-1748-4a23-9626-53695b210b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2aad46c-db27-4245-99a9-14136e2b793f" xsi:nil="true"/>
    <lcf76f155ced4ddcb4097134ff3c332f xmlns="cb530879-2dde-41eb-96ea-c694d84775d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8A05807-0B43-4513-A1E9-B5C847996A97}"/>
</file>

<file path=customXml/itemProps2.xml><?xml version="1.0" encoding="utf-8"?>
<ds:datastoreItem xmlns:ds="http://schemas.openxmlformats.org/officeDocument/2006/customXml" ds:itemID="{D21DDB0E-093C-4159-92CD-EDFCDFCEC465}"/>
</file>

<file path=customXml/itemProps3.xml><?xml version="1.0" encoding="utf-8"?>
<ds:datastoreItem xmlns:ds="http://schemas.openxmlformats.org/officeDocument/2006/customXml" ds:itemID="{CC3B8254-6237-4259-AEEB-4CAA74EF661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1238</Words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Burke Presbyterian  and the  Honor Foundation  Supporting Ukrainian grass-root defense work  (personal information redacted for online publication)</vt:lpstr>
      <vt:lpstr>Quick Summary</vt:lpstr>
      <vt:lpstr>Ukraine</vt:lpstr>
      <vt:lpstr>Honor Foundation</vt:lpstr>
      <vt:lpstr>Honor Foundation budget since 2023 (sorry, in Russian)</vt:lpstr>
      <vt:lpstr>Collection and Distribution</vt:lpstr>
      <vt:lpstr>Work so far: 2023</vt:lpstr>
      <vt:lpstr>Work so far: 2024</vt:lpstr>
      <vt:lpstr>Human Impact</vt:lpstr>
      <vt:lpstr>Work now: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2025-06-18T16:12:41Z</dcterms:created>
  <dcterms:modified xsi:type="dcterms:W3CDTF">2025-06-18T16:13:18Z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0x010100A109E6BBFFA8E742918EBC11B6913C50</vt:lpwstr>
  </property>
</Properties>
</file>